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60" r:id="rId4"/>
    <p:sldId id="265" r:id="rId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7" roundtripDataSignature="AMtx7mhnr8/s43qg1DgTxn9TUbjccviHa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17" Type="http://customschemas.google.com/relationships/presentationmetadata" Target="metadata"/><Relationship Id="rId2" Type="http://schemas.openxmlformats.org/officeDocument/2006/relationships/slide" Target="slides/slide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dia" type="title">
  <p:cSld name="TITL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7" name="Google Shape;1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 ja pystysuora teksti" type="vertTx">
  <p:cSld name="VERTICAL_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4" name="Google Shape;74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ystysuora otsikko ja teksti" type="vertTitleAndTx">
  <p:cSld name="VERTICAL_TITLE_AND_VERTICAL_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0" name="Google Shape;80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 ja sisältö" type="obj">
  <p:cSld name="OBJEC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3" name="Google Shape;23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san ylätunniste" type="secHead">
  <p:cSld name="SECTION_HEADER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9" name="Google Shape;29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aksi sisältökohdetta" type="twoObj">
  <p:cSld name="TWO_OBJECTS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1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ailu" type="twoTxTwoObj">
  <p:cSld name="TWO_OBJECTS_WITH_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2" name="Google Shape;42;p1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1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4" name="Google Shape;44;p1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ain otsikko" type="titleOnly">
  <p:cSld name="TITLE_ONLY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hjä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ollinen sisältö" type="objTx">
  <p:cSld name="OBJECT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0" name="Google Shape;60;p2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ollinen kuva" type="picTx">
  <p:cSld name="PICTURE_WITH_CAPTION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2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Google Shape;67;p2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8" name="Google Shape;68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  <p:pic>
        <p:nvPicPr>
          <p:cNvPr id="11" name="Google Shape;11;p1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682690" y="-376399"/>
            <a:ext cx="2202024" cy="22020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12;p1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80103" y="6373164"/>
            <a:ext cx="4476750" cy="371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3;p12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9246636" y="6119444"/>
            <a:ext cx="2107163" cy="625195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"/>
          <p:cNvSpPr txBox="1">
            <a:spLocks noGrp="1"/>
          </p:cNvSpPr>
          <p:nvPr>
            <p:ph type="ctrTitle"/>
          </p:nvPr>
        </p:nvSpPr>
        <p:spPr>
          <a:xfrm>
            <a:off x="1524000" y="1322363"/>
            <a:ext cx="9144000" cy="32074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br>
              <a:rPr lang="it-IT" sz="5400" b="1" dirty="0"/>
            </a:br>
            <a:br>
              <a:rPr lang="it-IT" sz="5400" b="1" dirty="0"/>
            </a:br>
            <a:r>
              <a:rPr lang="it-IT" sz="7019" b="1" i="1" dirty="0"/>
              <a:t>Procedura di accesso scolastico per studenti BES (Bisogni </a:t>
            </a:r>
            <a:r>
              <a:rPr lang="it-IT" sz="7019" b="1" i="1"/>
              <a:t>Educativi Speciali</a:t>
            </a:r>
            <a:r>
              <a:rPr lang="it-IT" sz="7019" b="1" i="1" dirty="0"/>
              <a:t>)</a:t>
            </a:r>
            <a:endParaRPr sz="7019" b="1" i="1" dirty="0"/>
          </a:p>
        </p:txBody>
      </p:sp>
      <p:sp>
        <p:nvSpPr>
          <p:cNvPr id="88" name="Google Shape;88;p1"/>
          <p:cNvSpPr txBox="1">
            <a:spLocks noGrp="1"/>
          </p:cNvSpPr>
          <p:nvPr>
            <p:ph type="subTitle" idx="1"/>
          </p:nvPr>
        </p:nvSpPr>
        <p:spPr>
          <a:xfrm>
            <a:off x="1524000" y="4712428"/>
            <a:ext cx="9144000" cy="137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it-IT" dirty="0"/>
              <a:t>Erasmus+ 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it-IT" dirty="0" err="1"/>
              <a:t>Raising</a:t>
            </a:r>
            <a:r>
              <a:rPr lang="it-IT" dirty="0"/>
              <a:t> </a:t>
            </a:r>
            <a:r>
              <a:rPr lang="it-IT" dirty="0" err="1"/>
              <a:t>Aspirations</a:t>
            </a:r>
            <a:r>
              <a:rPr lang="it-IT" dirty="0"/>
              <a:t> for Social </a:t>
            </a:r>
            <a:r>
              <a:rPr lang="it-IT" dirty="0" err="1"/>
              <a:t>Inclusion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 b="1" dirty="0"/>
              <a:t>Accesso scolastico: primi passaggi</a:t>
            </a:r>
            <a:endParaRPr dirty="0"/>
          </a:p>
        </p:txBody>
      </p:sp>
      <p:sp>
        <p:nvSpPr>
          <p:cNvPr id="100" name="Google Shape;100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7500" lnSpcReduction="20000"/>
          </a:bodyPr>
          <a:lstStyle/>
          <a:p>
            <a:pPr marL="228600" lvl="0" indent="-50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✔"/>
            </a:pPr>
            <a:r>
              <a:rPr lang="it-IT" dirty="0"/>
              <a:t> Primi contatti con la scuola (essendo in possesso della documentazione necessaria) attraverso un primo incontro del genitore con il direttore e il coordinatore di sede.</a:t>
            </a: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✔"/>
            </a:pPr>
            <a:endParaRPr lang="it-IT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✔"/>
            </a:pPr>
            <a:r>
              <a:rPr lang="it-IT" dirty="0"/>
              <a:t>Secondo incontro dello studente BES, accompagnato dai familiari/tutori legali, con il direttore, il coordinatore di sede, lo psicologo ed eventuale presentazione della diagnosi in questione.</a:t>
            </a: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✔"/>
            </a:pPr>
            <a:endParaRPr lang="it-IT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✔"/>
            </a:pPr>
            <a:r>
              <a:rPr lang="it-IT" dirty="0"/>
              <a:t>Analisi della diagnosi da parte del direttore, del coordinatore di sede e dello psicologo e ulteriore incontro solo con lo studente. </a:t>
            </a: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✔"/>
            </a:pPr>
            <a:endParaRPr lang="it-IT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✔"/>
            </a:pPr>
            <a:r>
              <a:rPr lang="it-IT" dirty="0"/>
              <a:t>Primi contatti diretti tra lo studente BES e lo psicologo/insegnante di sostegno e somministrazione di alcuni test valutativi.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 b="1" dirty="0"/>
              <a:t>Test valutativi: </a:t>
            </a:r>
            <a:endParaRPr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6F1D71C-BBA4-470B-9DDD-CF6C72E6BE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lvl="0" indent="-50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lang="it-IT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✔"/>
            </a:pPr>
            <a:r>
              <a:rPr lang="it-IT" dirty="0"/>
              <a:t> Dati personali generali;</a:t>
            </a: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✔"/>
            </a:pPr>
            <a:r>
              <a:rPr lang="it-IT" dirty="0"/>
              <a:t>Capacità di relazionarsi con gli altri e di lavorare in gruppo;</a:t>
            </a: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✔"/>
            </a:pPr>
            <a:r>
              <a:rPr lang="it-IT" dirty="0"/>
              <a:t>Informazioni relative all’esperienze scolastiche del passato e alle sensazioni dell’allievo BES ad esse connesse;</a:t>
            </a: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✔"/>
            </a:pPr>
            <a:r>
              <a:rPr lang="it-IT" dirty="0"/>
              <a:t>Tempo libero e obiettivi per il futuro;</a:t>
            </a: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✔"/>
            </a:pPr>
            <a:r>
              <a:rPr lang="it-IT" dirty="0"/>
              <a:t>Conoscenze scolastiche generali.</a:t>
            </a: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✔"/>
            </a:pPr>
            <a:endParaRPr lang="it-IT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✔"/>
            </a:pPr>
            <a:endParaRPr lang="it-IT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✔"/>
            </a:pPr>
            <a:endParaRPr lang="it-IT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✔"/>
            </a:pPr>
            <a:endParaRPr lang="it-IT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 b="1" dirty="0"/>
              <a:t>Accesso scolastico: passaggi conclusivi</a:t>
            </a:r>
            <a:endParaRPr dirty="0"/>
          </a:p>
        </p:txBody>
      </p:sp>
      <p:sp>
        <p:nvSpPr>
          <p:cNvPr id="150" name="Google Shape;150;p10"/>
          <p:cNvSpPr txBox="1">
            <a:spLocks noGrp="1"/>
          </p:cNvSpPr>
          <p:nvPr>
            <p:ph type="body" idx="1"/>
          </p:nvPr>
        </p:nvSpPr>
        <p:spPr>
          <a:xfrm>
            <a:off x="986024" y="2250831"/>
            <a:ext cx="10515600" cy="37008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✔"/>
            </a:pPr>
            <a:r>
              <a:rPr lang="it-IT" dirty="0"/>
              <a:t>Inserimento iniziale dello studente BES nella classe più adatta alle proprie esigenze;</a:t>
            </a:r>
          </a:p>
          <a:p>
            <a:pPr marL="228600" lvl="0" indent="-2286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✔"/>
            </a:pPr>
            <a:endParaRPr lang="it-IT" dirty="0"/>
          </a:p>
          <a:p>
            <a:pPr marL="228600" lvl="0" indent="-2286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✔"/>
            </a:pPr>
            <a:r>
              <a:rPr lang="it-IT" dirty="0"/>
              <a:t>Valutazione dei test effettuati da parte dello psicologo e condivisione delle informazioni e dei risultati con il consiglio di classe.</a:t>
            </a:r>
          </a:p>
          <a:p>
            <a:pPr marL="228600" lvl="0" indent="-2286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✔"/>
            </a:pPr>
            <a:endParaRPr lang="it-IT" dirty="0"/>
          </a:p>
          <a:p>
            <a:pPr marL="228600" lvl="0" indent="-2286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✔"/>
            </a:pPr>
            <a:r>
              <a:rPr lang="it-IT" dirty="0"/>
              <a:t>Preparazione dei documenti necessari e supporto personalizzato durante le lezioni dell’anno formativo.</a:t>
            </a:r>
          </a:p>
          <a:p>
            <a:pPr marL="228600" lvl="0" indent="-2286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✔"/>
            </a:pPr>
            <a:endParaRPr dirty="0"/>
          </a:p>
          <a:p>
            <a:pPr marL="228600" lvl="0" indent="-508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None/>
            </a:pPr>
            <a:endParaRPr dirty="0"/>
          </a:p>
          <a:p>
            <a:pPr marL="228600" lvl="0" indent="-508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None/>
            </a:pP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230</Words>
  <Application>Microsoft Office PowerPoint</Application>
  <PresentationFormat>Widescreen</PresentationFormat>
  <Paragraphs>30</Paragraphs>
  <Slides>4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Noto Sans Symbols</vt:lpstr>
      <vt:lpstr>Office-teema</vt:lpstr>
      <vt:lpstr>  Procedura di accesso scolastico per studenti BES (Bisogni Educativi Speciali)</vt:lpstr>
      <vt:lpstr>Accesso scolastico: primi passaggi</vt:lpstr>
      <vt:lpstr>Test valutativi: </vt:lpstr>
      <vt:lpstr>Accesso scolastico: passaggi conclusivi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Italian Case 4:  School Access Procedure PASS for SEN Students</dc:title>
  <dc:creator>Pajula, Soile</dc:creator>
  <cp:lastModifiedBy>Chiara Massa</cp:lastModifiedBy>
  <cp:revision>5</cp:revision>
  <dcterms:created xsi:type="dcterms:W3CDTF">2019-01-28T12:14:48Z</dcterms:created>
  <dcterms:modified xsi:type="dcterms:W3CDTF">2021-10-23T05:11:07Z</dcterms:modified>
</cp:coreProperties>
</file>